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34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E2A7D-C6E0-4BC3-B731-A3CCCBC0FCD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E611-09D2-4C07-B85E-16570AC9DA7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359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E2A7D-C6E0-4BC3-B731-A3CCCBC0FCD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E611-09D2-4C07-B85E-16570AC9DA7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142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E2A7D-C6E0-4BC3-B731-A3CCCBC0FCD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E611-09D2-4C07-B85E-16570AC9DA7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112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E2A7D-C6E0-4BC3-B731-A3CCCBC0FCD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E611-09D2-4C07-B85E-16570AC9DA7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463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E2A7D-C6E0-4BC3-B731-A3CCCBC0FCD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E611-09D2-4C07-B85E-16570AC9DA7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233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E2A7D-C6E0-4BC3-B731-A3CCCBC0FCD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E611-09D2-4C07-B85E-16570AC9DA7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739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E2A7D-C6E0-4BC3-B731-A3CCCBC0FCD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E611-09D2-4C07-B85E-16570AC9DA7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872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E2A7D-C6E0-4BC3-B731-A3CCCBC0FCD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E611-09D2-4C07-B85E-16570AC9DA7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846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E2A7D-C6E0-4BC3-B731-A3CCCBC0FCD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E611-09D2-4C07-B85E-16570AC9DA7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682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E2A7D-C6E0-4BC3-B731-A3CCCBC0FCD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E611-09D2-4C07-B85E-16570AC9DA7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318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E2A7D-C6E0-4BC3-B731-A3CCCBC0FCD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E611-09D2-4C07-B85E-16570AC9DA7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825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E2A7D-C6E0-4BC3-B731-A3CCCBC0FCD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F5E611-09D2-4C07-B85E-16570AC9DA7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392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5635" y="1803956"/>
            <a:ext cx="10741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ea typeface="Times New Roman" panose="02020603050405020304" pitchFamily="18" charset="0"/>
              </a:rPr>
              <a:t>ДОКУМЕНТИ ДЛЯ ВСТАНОВЛЕННЯ ЛІМІТУ ФАКТОРИНГОВОГО ФІНАНСУВАННЯ: </a:t>
            </a:r>
            <a:endParaRPr lang="uk-UA" sz="2400" dirty="0">
              <a:solidFill>
                <a:srgbClr val="C00000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128963" y="21732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uk-UA" altLang="uk-UA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uk-UA" altLang="uk-UA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3129" y="4168881"/>
            <a:ext cx="86294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2400" dirty="0">
                <a:solidFill>
                  <a:srgbClr val="C00000"/>
                </a:solidFill>
                <a:ea typeface="Times New Roman" panose="02020603050405020304" pitchFamily="18" charset="0"/>
              </a:rPr>
              <a:t>ФАКТОРИНГОВЕ ФІНАНСУВАННЯ НАДАЄТЬСЯ КЛІЄНТУ ЗА УМОВ:</a:t>
            </a:r>
            <a:endParaRPr lang="uk-UA" sz="2400" dirty="0">
              <a:solidFill>
                <a:srgbClr val="C00000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820104"/>
              </p:ext>
            </p:extLst>
          </p:nvPr>
        </p:nvGraphicFramePr>
        <p:xfrm>
          <a:off x="415635" y="4603290"/>
          <a:ext cx="11497691" cy="29630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97691">
                  <a:extLst>
                    <a:ext uri="{9D8B030D-6E8A-4147-A177-3AD203B41FA5}">
                      <a16:colId xmlns:a16="http://schemas.microsoft.com/office/drawing/2014/main" val="1586747040"/>
                    </a:ext>
                  </a:extLst>
                </a:gridCol>
              </a:tblGrid>
              <a:tr h="231807"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НАЯВНОСТІ У БАНКА </a:t>
                      </a:r>
                      <a:r>
                        <a:rPr lang="uk-UA" sz="1200" b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КОПІЇ КОНТРАКТУ </a:t>
                      </a:r>
                      <a:r>
                        <a:rPr lang="uk-UA" sz="1200" b="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МІЖ ПОСТАЧАЛЬНИКОМ ТА ДЕБІТОРОМ</a:t>
                      </a:r>
                      <a:endParaRPr lang="uk-UA" sz="1200" b="0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9469343"/>
                  </a:ext>
                </a:extLst>
              </a:tr>
              <a:tr h="290435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Ø"/>
                        <a:defRPr/>
                      </a:pPr>
                      <a:r>
                        <a:rPr lang="ru-RU" altLang="uk-UA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ПІДПИСАННЯ </a:t>
                      </a:r>
                      <a:r>
                        <a:rPr lang="ru-RU" altLang="uk-UA" sz="1200" b="0" u="sng" dirty="0">
                          <a:solidFill>
                            <a:schemeClr val="tx1"/>
                          </a:solidFill>
                          <a:latin typeface="+mn-lt"/>
                        </a:rPr>
                        <a:t>ДОДАТКОВОЇ УГОДИ </a:t>
                      </a:r>
                      <a:r>
                        <a:rPr lang="ru-RU" altLang="uk-UA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ДО КОНТРАКТІВ </a:t>
                      </a:r>
                      <a:r>
                        <a:rPr lang="ru-RU" altLang="uk-UA" sz="1200" b="0" u="sng" dirty="0">
                          <a:solidFill>
                            <a:schemeClr val="tx1"/>
                          </a:solidFill>
                          <a:latin typeface="+mn-lt"/>
                        </a:rPr>
                        <a:t>ПРО ВІДСТРОЧКУ ПЛАТЕЖУ НА 120 К.ДН.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Ø"/>
                        <a:defRPr/>
                      </a:pPr>
                      <a:r>
                        <a:rPr lang="ru-RU" altLang="uk-UA" sz="1200" b="0" u="sng" dirty="0">
                          <a:solidFill>
                            <a:schemeClr val="tx1"/>
                          </a:solidFill>
                          <a:latin typeface="+mn-lt"/>
                        </a:rPr>
                        <a:t>НАДАННЯ ПОВІДОМЛЕННЯ ПРО ВІДСТУПЛЕННЯ ПРАВ ВИМОГИ ЗА ДОГОВОРОМ ФАКТОРИНГУ </a:t>
                      </a:r>
                      <a:r>
                        <a:rPr lang="ru-RU" altLang="uk-UA" sz="1200" b="0" u="sng" baseline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ru-RU" altLang="uk-UA" sz="1200" b="0" u="sng" dirty="0">
                          <a:solidFill>
                            <a:schemeClr val="tx1"/>
                          </a:solidFill>
                          <a:latin typeface="+mn-lt"/>
                        </a:rPr>
                        <a:t>ТА ЗМІНУ РЕКВІЗИТІВ НА РАХУНОК 2909</a:t>
                      </a:r>
                      <a:endParaRPr lang="ru-RU" sz="12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168729"/>
                  </a:ext>
                </a:extLst>
              </a:tr>
              <a:tr h="1613749">
                <a:tc>
                  <a:txBody>
                    <a:bodyPr/>
                    <a:lstStyle/>
                    <a:p>
                      <a:pPr marL="285750" indent="-28575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uk-UA" sz="12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НАЯВНІСТЬ</a:t>
                      </a:r>
                      <a:r>
                        <a:rPr lang="uk-UA" sz="1200" b="0" baseline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 В БАНКУ </a:t>
                      </a:r>
                      <a:r>
                        <a:rPr lang="uk-UA" sz="1200" b="0" u="sng" baseline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ВІДКРИТОГО ПОТОЧНОГО РАХУНКУ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uk-UA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УКЛАДАННЯ З БАНКОМ </a:t>
                      </a:r>
                      <a:r>
                        <a:rPr lang="uk-UA" sz="120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ДОГОВОРУ ФАКТОРИНГУ З РЕГРЕСОМ 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uk-UA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НАДАННЯ В БАНК РЕЄСТРУ </a:t>
                      </a:r>
                      <a:r>
                        <a:rPr lang="uk-UA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НАКЛАДНИХ/АКТІВ ЗА КОНТРАКТОМ, ЩО ПЕРЕДАЮТЬСЯ НА ФАКТОРИНГ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Ø"/>
                      </a:pPr>
                      <a:endParaRPr lang="uk-UA" sz="1200" b="0" baseline="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285750" indent="-28575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Ø"/>
                      </a:pPr>
                      <a:endParaRPr lang="uk-UA" sz="1200" b="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2089134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138" y="298965"/>
            <a:ext cx="11092612" cy="1155391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>
                <a:cs typeface="Times New Roman" panose="02020603050405020304" pitchFamily="18" charset="0"/>
              </a:rPr>
              <a:t>ДОКУМЕНТИ ДЛЯ ВСТАНОВЛЕННЯ ЛІМІТУ ТА ОТРИМАННЯ ФІНАНСУВАННЯ ЗА ФАКТОРИНГОМ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63" y="135996"/>
            <a:ext cx="1255550" cy="883951"/>
          </a:xfrm>
          <a:prstGeom prst="rect">
            <a:avLst/>
          </a:prstGeom>
        </p:spPr>
      </p:pic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647733"/>
              </p:ext>
            </p:extLst>
          </p:nvPr>
        </p:nvGraphicFramePr>
        <p:xfrm>
          <a:off x="415635" y="2448839"/>
          <a:ext cx="11065164" cy="1550474"/>
        </p:xfrm>
        <a:graphic>
          <a:graphicData uri="http://schemas.openxmlformats.org/drawingml/2006/table">
            <a:tbl>
              <a:tblPr firstRow="1" firstCol="1" bandRow="1"/>
              <a:tblGrid>
                <a:gridCol w="11065164">
                  <a:extLst>
                    <a:ext uri="{9D8B030D-6E8A-4147-A177-3AD203B41FA5}">
                      <a16:colId xmlns:a16="http://schemas.microsoft.com/office/drawing/2014/main" val="2879110541"/>
                    </a:ext>
                  </a:extLst>
                </a:gridCol>
              </a:tblGrid>
              <a:tr h="425212"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200" u="sng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ФІНАНСОВА ЗВІТНІСТЬ</a:t>
                      </a:r>
                      <a:r>
                        <a:rPr lang="ru-RU" sz="1200" i="0" u="sng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:</a:t>
                      </a:r>
                      <a:r>
                        <a:rPr lang="ru-RU" sz="1200" i="0" u="non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uk-UA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РІЧНА/КВАРТАЛЬНА НА ОСТАННЮ ЗВІТНУ ДАТУ ТА ЗА АНАЛОГІЧНИЙ ПЕРІОД ПОПЕРЕДНЬОГО РОКУ, З ВІДМІТКОЮ                      ПОВНОВАЖЕНИХ ОРГАНІВ (КОПІЯ)</a:t>
                      </a:r>
                      <a:endParaRPr lang="ru-RU" sz="12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9587964"/>
                  </a:ext>
                </a:extLst>
              </a:tr>
              <a:tr h="605282">
                <a:tc>
                  <a:txBody>
                    <a:bodyPr/>
                    <a:lstStyle/>
                    <a:p>
                      <a:pPr marL="285750" indent="-28575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200" u="sng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ОБОРОТНО-САЛЬДОВІ ВІДОМІСТІ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361 ТА 631 РАХУНКІВ: </a:t>
                      </a:r>
                      <a:r>
                        <a:rPr lang="uk-UA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ОСТАННІ 3 МІСЯЦІ (ОДНИМ ФАЙЛОМ EXCEL ЗА ПЕРІОД – В ЕЛЕКТРОННОМУ ВИГЛЯДІ)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uk-UA" sz="120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ОБОРОТНО-САЛЬДОВА ВІДОМІСТЬ </a:t>
                      </a:r>
                      <a:r>
                        <a:rPr lang="uk-UA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361 РАХУНКУ: ЗА ОСТАННІ 4 КВАРТАЛИ (ОДНИМ ФАЙЛОМ EXCEL ЗА ПЕРІОД – В ЕЛЕКТРОННОМУ ВИГЛЯДІ)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12700961"/>
                  </a:ext>
                </a:extLst>
              </a:tr>
              <a:tr h="424873">
                <a:tc>
                  <a:txBody>
                    <a:bodyPr/>
                    <a:lstStyle/>
                    <a:p>
                      <a:pPr marL="285750" indent="-28575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200" u="sng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ДОГОВОРИ ПОСТАВОК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З ДЕБІТОРАМИ, ЩО ПЕРЕДАЮТЬСЯ НА ФАКТОРИНГ</a:t>
                      </a:r>
                      <a:endParaRPr lang="uk-UA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1433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52393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165</Words>
  <Application>Microsoft Office PowerPoint</Application>
  <PresentationFormat>Широкий екран</PresentationFormat>
  <Paragraphs>15</Paragraphs>
  <Slides>1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Wingdings</vt:lpstr>
      <vt:lpstr>Тема Office</vt:lpstr>
      <vt:lpstr>ДОКУМЕНТИ ДЛЯ ВСТАНОВЛЕННЯ ЛІМІТУ ТА ОТРИМАННЯ ФІНАНСУВАННЯ ЗА ФАКТОРИНГОМ</vt:lpstr>
    </vt:vector>
  </TitlesOfParts>
  <Company>ПУМБ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ДОКУМЕНТИ ДЛЯ ВСТАНОВЛЕННЯ ЛІМІТУ ТА ОТРИМАННЯ ФІНАНСУВАННЯ ЗА ФАКТОРИНГОМ</dc:title>
  <dc:creator>Мишкіна Алла Олександрівна</dc:creator>
  <cp:lastModifiedBy>Горобий Валентин Николаевич</cp:lastModifiedBy>
  <cp:revision>8</cp:revision>
  <dcterms:created xsi:type="dcterms:W3CDTF">2023-11-28T08:54:36Z</dcterms:created>
  <dcterms:modified xsi:type="dcterms:W3CDTF">2023-11-30T10:51:57Z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92777a8-4fe1-4bb5-bf8a-dafd6e0db0a2_Enabled">
    <vt:lpwstr>true</vt:lpwstr>
  </property>
  <property fmtid="{D5CDD505-2E9C-101B-9397-08002B2CF9AE}" pid="3" name="MSIP_Label_d92777a8-4fe1-4bb5-bf8a-dafd6e0db0a2_SetDate">
    <vt:lpwstr>2023-11-30T10:51:30Z</vt:lpwstr>
  </property>
  <property fmtid="{D5CDD505-2E9C-101B-9397-08002B2CF9AE}" pid="4" name="MSIP_Label_d92777a8-4fe1-4bb5-bf8a-dafd6e0db0a2_Method">
    <vt:lpwstr>Standard</vt:lpwstr>
  </property>
  <property fmtid="{D5CDD505-2E9C-101B-9397-08002B2CF9AE}" pid="5" name="MSIP_Label_d92777a8-4fe1-4bb5-bf8a-dafd6e0db0a2_Name">
    <vt:lpwstr>Ограниченный доступ</vt:lpwstr>
  </property>
  <property fmtid="{D5CDD505-2E9C-101B-9397-08002B2CF9AE}" pid="6" name="MSIP_Label_d92777a8-4fe1-4bb5-bf8a-dafd6e0db0a2_SiteId">
    <vt:lpwstr>b0bbbc89-2041-434f-8618-bc081a1a01d4</vt:lpwstr>
  </property>
  <property fmtid="{D5CDD505-2E9C-101B-9397-08002B2CF9AE}" pid="7" name="MSIP_Label_d92777a8-4fe1-4bb5-bf8a-dafd6e0db0a2_ActionId">
    <vt:lpwstr>56b8ca7a-f461-4e96-a9d7-7744a53beddd</vt:lpwstr>
  </property>
  <property fmtid="{D5CDD505-2E9C-101B-9397-08002B2CF9AE}" pid="8" name="MSIP_Label_d92777a8-4fe1-4bb5-bf8a-dafd6e0db0a2_ContentBits">
    <vt:lpwstr>0</vt:lpwstr>
  </property>
</Properties>
</file>